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unknown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handoutMasterIdLst>
    <p:handoutMasterId r:id="rId46"/>
  </p:handoutMasterIdLst>
  <p:sldIdLst>
    <p:sldId id="256" r:id="rId2"/>
    <p:sldId id="257" r:id="rId3"/>
    <p:sldId id="273" r:id="rId4"/>
    <p:sldId id="259" r:id="rId5"/>
    <p:sldId id="335" r:id="rId6"/>
    <p:sldId id="329" r:id="rId7"/>
    <p:sldId id="265" r:id="rId8"/>
    <p:sldId id="262" r:id="rId9"/>
    <p:sldId id="274" r:id="rId10"/>
    <p:sldId id="268" r:id="rId11"/>
    <p:sldId id="275" r:id="rId12"/>
    <p:sldId id="27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31" r:id="rId42"/>
    <p:sldId id="332" r:id="rId43"/>
    <p:sldId id="333" r:id="rId44"/>
    <p:sldId id="330" r:id="rId45"/>
  </p:sldIdLst>
  <p:sldSz cx="9144000" cy="6858000" type="screen4x3"/>
  <p:notesSz cx="9144000" cy="6858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105" autoAdjust="0"/>
  </p:normalViewPr>
  <p:slideViewPr>
    <p:cSldViewPr>
      <p:cViewPr>
        <p:scale>
          <a:sx n="140" d="100"/>
          <a:sy n="140" d="100"/>
        </p:scale>
        <p:origin x="-132" y="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20BF46-2690-2C4C-9270-1047B302D48B}" type="datetimeFigureOut">
              <a:rPr lang="es-ES" smtClean="0"/>
              <a:pPr/>
              <a:t>16/07/2013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95C8E-7956-2F4D-A91C-8915BFCF3D1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xmlns="" val="39678770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70334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439179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835826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76961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74916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887303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478344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499284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185457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224628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2424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 para editar título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5791D-624A-4D6A-9117-DBF92AE7BEED}" type="datetimeFigureOut">
              <a:rPr lang="es-AR" smtClean="0"/>
              <a:pPr/>
              <a:t>16/07/2013</a:t>
            </a:fld>
            <a:endParaRPr lang="es-AR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DB1E-5234-40B5-BD36-2E0CF73D2C99}" type="slidenum">
              <a:rPr lang="es-AR" smtClean="0"/>
              <a:pPr/>
              <a:t>‹Nº›</a:t>
            </a:fld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71001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28662" y="1700808"/>
            <a:ext cx="7772400" cy="1975104"/>
          </a:xfrm>
        </p:spPr>
        <p:txBody>
          <a:bodyPr/>
          <a:lstStyle/>
          <a:p>
            <a:r>
              <a:rPr lang="es-AR" dirty="0" smtClean="0"/>
              <a:t>Simulación de Sistemas</a:t>
            </a:r>
            <a:br>
              <a:rPr lang="es-AR" dirty="0" smtClean="0"/>
            </a:br>
            <a:r>
              <a:rPr lang="es-AR" dirty="0" smtClean="0"/>
              <a:t>Presentación trabajo final</a:t>
            </a:r>
            <a:endParaRPr lang="es-AR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635896" y="3933056"/>
            <a:ext cx="2376264" cy="561814"/>
          </a:xfrm>
        </p:spPr>
        <p:txBody>
          <a:bodyPr>
            <a:normAutofit fontScale="77500" lnSpcReduction="20000"/>
          </a:bodyPr>
          <a:lstStyle/>
          <a:p>
            <a:r>
              <a:rPr lang="es-AR" dirty="0" smtClean="0"/>
              <a:t>16 de Julio 2013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6500826" y="5572141"/>
            <a:ext cx="2525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 smtClean="0"/>
              <a:t>Alan Pomerantz</a:t>
            </a:r>
            <a:r>
              <a:rPr lang="es-AR" smtClean="0"/>
              <a:t/>
            </a:r>
            <a:br>
              <a:rPr lang="es-AR" smtClean="0"/>
            </a:br>
            <a:r>
              <a:rPr lang="es-AR" smtClean="0"/>
              <a:t>Nicolás </a:t>
            </a:r>
            <a:r>
              <a:rPr lang="es-AR" dirty="0" smtClean="0"/>
              <a:t>Bombau</a:t>
            </a:r>
            <a:br>
              <a:rPr lang="es-AR" dirty="0" smtClean="0"/>
            </a:br>
            <a:r>
              <a:rPr lang="es-AR" dirty="0" smtClean="0"/>
              <a:t>I.T.B.A </a:t>
            </a:r>
            <a:br>
              <a:rPr lang="es-AR" dirty="0" smtClean="0"/>
            </a:br>
            <a:r>
              <a:rPr lang="es-AR" dirty="0" smtClean="0"/>
              <a:t>Bs.As - Argentina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Modelo Operacional	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AR" dirty="0" smtClean="0"/>
              <a:t>Arquitectura del simulador </a:t>
            </a:r>
            <a:br>
              <a:rPr lang="es-AR" dirty="0" smtClean="0"/>
            </a:br>
            <a:endParaRPr lang="es-AR" dirty="0" smtClean="0"/>
          </a:p>
          <a:p>
            <a:pPr>
              <a:buNone/>
            </a:pPr>
            <a:r>
              <a:rPr lang="es-AR" dirty="0" smtClean="0"/>
              <a:t> </a:t>
            </a:r>
          </a:p>
          <a:p>
            <a:endParaRPr lang="es-AR" dirty="0"/>
          </a:p>
        </p:txBody>
      </p:sp>
      <p:pic>
        <p:nvPicPr>
          <p:cNvPr id="7170" name="Picture 2" descr="http://www.haciendoweb.cult.cu/wp-content/uploads/2011/09/java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492896"/>
            <a:ext cx="3622529" cy="2225824"/>
          </a:xfrm>
          <a:prstGeom prst="rect">
            <a:avLst/>
          </a:prstGeom>
          <a:noFill/>
        </p:spPr>
      </p:pic>
      <p:pic>
        <p:nvPicPr>
          <p:cNvPr id="7172" name="Picture 4" descr="http://3.bp.blogspot.com/_-hdxF3iNorU/SwnWsxCkWbI/AAAAAAAAAAM/AN4FI_agHBA/s320/thump_2494924img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420888"/>
            <a:ext cx="3600400" cy="2457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Video</a:t>
            </a:r>
            <a:endParaRPr lang="es-AR" dirty="0"/>
          </a:p>
        </p:txBody>
      </p:sp>
      <p:pic>
        <p:nvPicPr>
          <p:cNvPr id="3" name="Video Demo - Arena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90368" y="1196752"/>
            <a:ext cx="7761678" cy="5678354"/>
          </a:xfrm>
        </p:spPr>
      </p:pic>
    </p:spTree>
    <p:extLst>
      <p:ext uri="{BB962C8B-B14F-4D97-AF65-F5344CB8AC3E}">
        <p14:creationId xmlns:p14="http://schemas.microsoft.com/office/powerpoint/2010/main" xmlns="" val="51299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Resultados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Los resultados obtenidos tienen las siguientes propiedades: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smtClean="0"/>
              <a:t>Precisión del 1%</a:t>
            </a:r>
          </a:p>
          <a:p>
            <a:pPr marL="514350" indent="-514350">
              <a:buFont typeface="+mj-lt"/>
              <a:buAutoNum type="arabicPeriod"/>
            </a:pPr>
            <a:r>
              <a:rPr lang="es-AR" dirty="0" smtClean="0"/>
              <a:t>Nivel de confianza del 95%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402162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Faltantes</a:t>
            </a:r>
          </a:p>
        </p:txBody>
      </p:sp>
      <p:pic>
        <p:nvPicPr>
          <p:cNvPr id="4" name="Marcador de contenido 3" descr="01 Unidades Faltantes - Dist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389" b="-6389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6321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Faltantes</a:t>
            </a:r>
          </a:p>
        </p:txBody>
      </p:sp>
      <p:pic>
        <p:nvPicPr>
          <p:cNvPr id="4" name="Marcador de contenido 3" descr="01 Unidades Faltantes - Dist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016" b="-6016"/>
          <a:stretch>
            <a:fillRect/>
          </a:stretch>
        </p:blipFill>
        <p:spPr>
          <a:xfrm>
            <a:off x="457200" y="1844824"/>
            <a:ext cx="8229600" cy="4525963"/>
          </a:xfrm>
        </p:spPr>
      </p:pic>
      <p:sp>
        <p:nvSpPr>
          <p:cNvPr id="6" name="CuadroTexto 5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90629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Faltantes</a:t>
            </a:r>
          </a:p>
        </p:txBody>
      </p:sp>
      <p:pic>
        <p:nvPicPr>
          <p:cNvPr id="4" name="Marcador de contenido 3" descr="01 Unidades Faltantes - Prov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3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Proveedor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60912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Faltantes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24500" y="14754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Minoristas</a:t>
            </a:r>
          </a:p>
        </p:txBody>
      </p:sp>
      <p:pic>
        <p:nvPicPr>
          <p:cNvPr id="7" name="Marcador de contenido 6" descr="Sin títul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671" b="-116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82600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Faltantes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400" dirty="0" smtClean="0"/>
              <a:t>Mejor escenario para Distribuidor 2: 100-0</a:t>
            </a:r>
          </a:p>
          <a:p>
            <a:pPr lvl="1"/>
            <a:r>
              <a:rPr lang="es-AR" sz="2400" dirty="0" smtClean="0"/>
              <a:t>8.72% mejor que 75-25 y 13.20% mejor que 50-50</a:t>
            </a:r>
          </a:p>
          <a:p>
            <a:r>
              <a:rPr lang="es-AR" sz="2400" dirty="0"/>
              <a:t>Empeora la situación del Proveedor 1 y Distribuidor 1. Distribuidor 1 muestra mejoría en 100-0 respecto de 75-25</a:t>
            </a:r>
            <a:r>
              <a:rPr lang="es-AR" sz="2400" dirty="0" smtClean="0"/>
              <a:t>.</a:t>
            </a:r>
          </a:p>
          <a:p>
            <a:r>
              <a:rPr lang="es-AR" sz="2400" dirty="0" smtClean="0"/>
              <a:t>Mejor escenario para minoristas: 100-0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1388076"/>
              </p:ext>
            </p:extLst>
          </p:nvPr>
        </p:nvGraphicFramePr>
        <p:xfrm>
          <a:off x="1524000" y="386825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75-25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100-0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Min1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+ 18.73%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+ 8.12%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- 1.06%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- 1.61%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+ 1.95%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+ 0.25%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- 0.51%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- 0.88%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814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</a:t>
            </a:r>
            <a:r>
              <a:rPr lang="es-AR" dirty="0" smtClean="0"/>
              <a:t>Vendidas</a:t>
            </a:r>
            <a:endParaRPr lang="es-AR" dirty="0"/>
          </a:p>
        </p:txBody>
      </p:sp>
      <p:pic>
        <p:nvPicPr>
          <p:cNvPr id="4" name="Marcador de contenido 3" descr="02 Unidades Vendidas - Dist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389" b="-6389"/>
          <a:stretch>
            <a:fillRect/>
          </a:stretch>
        </p:blipFill>
        <p:spPr>
          <a:xfrm>
            <a:off x="457200" y="1855365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37466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Vendidas</a:t>
            </a:r>
          </a:p>
        </p:txBody>
      </p:sp>
      <p:pic>
        <p:nvPicPr>
          <p:cNvPr id="4" name="Marcador de contenido 3" descr="02 Unidades Vendidas - Dist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016" b="-6016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4025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2000" dirty="0" smtClean="0"/>
              <a:t>Impacto de diferentes políticas de abastecimiento a lo largo de un cadena de suministros, sometida a demandas aleatorias	</a:t>
            </a:r>
            <a:endParaRPr lang="es-AR" sz="2000" dirty="0"/>
          </a:p>
        </p:txBody>
      </p:sp>
      <p:pic>
        <p:nvPicPr>
          <p:cNvPr id="17410" name="Picture 2" descr="http://www.monografias.com/trabajos76/operaciones-logicas/image0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1628800"/>
            <a:ext cx="5610225" cy="3657600"/>
          </a:xfrm>
          <a:prstGeom prst="rect">
            <a:avLst/>
          </a:prstGeom>
          <a:noFill/>
        </p:spPr>
      </p:pic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Vendidas</a:t>
            </a:r>
          </a:p>
        </p:txBody>
      </p:sp>
      <p:pic>
        <p:nvPicPr>
          <p:cNvPr id="4" name="Marcador de contenido 3" descr="02 Unidades Vendidas - Prov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57200" y="1711349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3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Proveedor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3708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Vendidas</a:t>
            </a:r>
          </a:p>
        </p:txBody>
      </p:sp>
      <p:pic>
        <p:nvPicPr>
          <p:cNvPr id="4" name="Marcador de contenido 3" descr="Minoristas - Unidades Vendida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66" b="-11266"/>
          <a:stretch>
            <a:fillRect/>
          </a:stretch>
        </p:blipFill>
        <p:spPr>
          <a:xfrm>
            <a:off x="457200" y="1711349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Minoristas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428018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Unidades Vendidas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200" dirty="0" smtClean="0"/>
              <a:t>Mejor escenario Distribuidor 2: 100-0</a:t>
            </a:r>
          </a:p>
          <a:p>
            <a:pPr lvl="1"/>
            <a:r>
              <a:rPr lang="es-AR" sz="2200" dirty="0" smtClean="0"/>
              <a:t>Mejora del 1.81% respecto de 50-50 y 0.37% respecto de 75-25</a:t>
            </a:r>
          </a:p>
          <a:p>
            <a:r>
              <a:rPr lang="es-AR" sz="2200" dirty="0"/>
              <a:t>Distribuidor 1 pierde ventas (1.95%) si comparamos 50-50 y 100-0</a:t>
            </a:r>
          </a:p>
          <a:p>
            <a:r>
              <a:rPr lang="es-AR" sz="2200" dirty="0"/>
              <a:t>Ventas del Proveedor 1 muestran mejora </a:t>
            </a:r>
            <a:r>
              <a:rPr lang="es-AR" sz="2200" dirty="0" smtClean="0"/>
              <a:t>constante</a:t>
            </a:r>
          </a:p>
          <a:p>
            <a:r>
              <a:rPr lang="es-AR" sz="2200" dirty="0" smtClean="0"/>
              <a:t>Mejor escenario para los minoristas: 100-0</a:t>
            </a: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549770709"/>
              </p:ext>
            </p:extLst>
          </p:nvPr>
        </p:nvGraphicFramePr>
        <p:xfrm>
          <a:off x="1524000" y="393305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75-25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100-0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Min1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- 0.12%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- 1.01%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+ 0.13%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+ 0.48%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- 0.58%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- 0.35%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+ 0.72%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 smtClean="0"/>
                        <a:t>Min5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+ 1.02%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9570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Resultados – </a:t>
            </a:r>
            <a:r>
              <a:rPr lang="es-AR" dirty="0" smtClean="0"/>
              <a:t>Ratio Unidades Faltantes</a:t>
            </a:r>
            <a:endParaRPr lang="es-AR" dirty="0"/>
          </a:p>
        </p:txBody>
      </p:sp>
      <p:pic>
        <p:nvPicPr>
          <p:cNvPr id="4" name="Marcador de contenido 3" descr="03 UF-(UF+UV) - Dist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911" r="-3911"/>
          <a:stretch>
            <a:fillRect/>
          </a:stretch>
        </p:blipFill>
        <p:spPr>
          <a:xfrm>
            <a:off x="457200" y="2071389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95943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Resultados – Ratio Unidades Faltantes</a:t>
            </a:r>
          </a:p>
        </p:txBody>
      </p:sp>
      <p:pic>
        <p:nvPicPr>
          <p:cNvPr id="4" name="Marcador de contenido 3" descr="03 UF-(UF+UV) - Dist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016" b="-6016"/>
          <a:stretch>
            <a:fillRect/>
          </a:stretch>
        </p:blipFill>
        <p:spPr>
          <a:xfrm>
            <a:off x="457200" y="1855365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81366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Resultados – Ratio Unidades Faltantes</a:t>
            </a:r>
          </a:p>
        </p:txBody>
      </p:sp>
      <p:pic>
        <p:nvPicPr>
          <p:cNvPr id="4" name="Marcador de contenido 3" descr="03 UF-(UF+UV) - Prov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3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Proveedor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2972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Resultados – Ratio Unidades Faltantes</a:t>
            </a:r>
          </a:p>
        </p:txBody>
      </p:sp>
      <p:pic>
        <p:nvPicPr>
          <p:cNvPr id="4" name="Marcador de contenido 3" descr="Minoristas - Ratio Unidades Faltante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840" b="-11840"/>
          <a:stretch>
            <a:fillRect/>
          </a:stretch>
        </p:blipFill>
        <p:spPr>
          <a:xfrm>
            <a:off x="457200" y="1711349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Minoristas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87432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Resultados – Ratio Unidades Faltantes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000" dirty="0"/>
              <a:t>Mejor escenario Distribuidor 2: </a:t>
            </a:r>
            <a:r>
              <a:rPr lang="es-AR" sz="2000" dirty="0" smtClean="0"/>
              <a:t>75-25</a:t>
            </a:r>
            <a:endParaRPr lang="es-AR" sz="2000" dirty="0"/>
          </a:p>
          <a:p>
            <a:pPr lvl="1"/>
            <a:r>
              <a:rPr lang="es-AR" sz="2000" dirty="0"/>
              <a:t>Mejora del </a:t>
            </a:r>
            <a:r>
              <a:rPr lang="es-AR" sz="2000" dirty="0" smtClean="0"/>
              <a:t>10.77% </a:t>
            </a:r>
            <a:r>
              <a:rPr lang="es-AR" sz="2000" dirty="0"/>
              <a:t>respecto de 50-</a:t>
            </a:r>
            <a:r>
              <a:rPr lang="es-AR" sz="2000" dirty="0" smtClean="0"/>
              <a:t>50. Sin embargo, 100-0 representa una mejora del 7.71% respecto de 50-50.</a:t>
            </a:r>
          </a:p>
          <a:p>
            <a:r>
              <a:rPr lang="es-AR" sz="2000" dirty="0"/>
              <a:t>Ratio de unidades faltantes aumenta para el Distribuidor 1 pero 100-0 es mejor que 75-</a:t>
            </a:r>
            <a:r>
              <a:rPr lang="es-AR" sz="2000" dirty="0" smtClean="0"/>
              <a:t>25. </a:t>
            </a:r>
            <a:r>
              <a:rPr lang="es-AR" sz="2000" dirty="0"/>
              <a:t>100-0 representa mejora del </a:t>
            </a:r>
            <a:r>
              <a:rPr lang="es-AR" sz="2000" dirty="0" smtClean="0"/>
              <a:t>30% </a:t>
            </a:r>
            <a:r>
              <a:rPr lang="es-AR" sz="2000" dirty="0"/>
              <a:t>respecto de 75-</a:t>
            </a:r>
            <a:r>
              <a:rPr lang="es-AR" sz="2000" dirty="0" smtClean="0"/>
              <a:t>25</a:t>
            </a:r>
          </a:p>
          <a:p>
            <a:r>
              <a:rPr lang="es-AR" sz="2000" dirty="0" smtClean="0"/>
              <a:t>Ratio </a:t>
            </a:r>
            <a:r>
              <a:rPr lang="es-AR" sz="2000" dirty="0"/>
              <a:t>de unidades faltantes aumenta para el Proveedor 1 pero 100-0 es mejor que 75-</a:t>
            </a:r>
            <a:r>
              <a:rPr lang="es-AR" sz="2000" dirty="0" smtClean="0"/>
              <a:t>25. 100-0 representa mejora del 28.12% respecto de 75-25</a:t>
            </a:r>
          </a:p>
          <a:p>
            <a:r>
              <a:rPr lang="es-AR" sz="2000" dirty="0" smtClean="0"/>
              <a:t>Mejor </a:t>
            </a:r>
            <a:r>
              <a:rPr lang="es-AR" sz="2000" dirty="0"/>
              <a:t>escenario para los minoristas: 100-</a:t>
            </a:r>
            <a:r>
              <a:rPr lang="es-AR" sz="2000" dirty="0" smtClean="0"/>
              <a:t>0</a:t>
            </a:r>
            <a:endParaRPr lang="es-AR" sz="20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7428231"/>
              </p:ext>
            </p:extLst>
          </p:nvPr>
        </p:nvGraphicFramePr>
        <p:xfrm>
          <a:off x="1524000" y="4372312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75-25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100-0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Min1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+ 0.11%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Min2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+ 0.88%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- 0.11%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Min3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</a:t>
                      </a:r>
                      <a:r>
                        <a:rPr lang="es-AR" baseline="0" dirty="0" smtClean="0"/>
                        <a:t> 0.36%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+ 0.46%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Min4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+ 0.14%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- 0.33%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- 0.47%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9936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dirty="0"/>
              <a:t>Resultados – </a:t>
            </a:r>
            <a:r>
              <a:rPr lang="es-AR" dirty="0" smtClean="0"/>
              <a:t>Stock Promedio</a:t>
            </a:r>
            <a:endParaRPr lang="es-AR" dirty="0"/>
          </a:p>
        </p:txBody>
      </p:sp>
      <p:pic>
        <p:nvPicPr>
          <p:cNvPr id="4" name="Marcador de contenido 3" descr="04 Stock Promedio - Dist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389" b="-6389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0238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Stock Promedio</a:t>
            </a:r>
          </a:p>
        </p:txBody>
      </p:sp>
      <p:pic>
        <p:nvPicPr>
          <p:cNvPr id="4" name="Marcador de contenido 3" descr="04 Stock Promedio - Dist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016" b="-6016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1</a:t>
            </a:r>
          </a:p>
        </p:txBody>
      </p:sp>
    </p:spTree>
    <p:extLst>
      <p:ext uri="{BB962C8B-B14F-4D97-AF65-F5344CB8AC3E}">
        <p14:creationId xmlns:p14="http://schemas.microsoft.com/office/powerpoint/2010/main" xmlns="" val="172848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La función demanda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	F(x) = A sin (wt) + t + C                        </a:t>
            </a:r>
            <a:endParaRPr lang="es-AR" dirty="0"/>
          </a:p>
        </p:txBody>
      </p:sp>
      <p:sp>
        <p:nvSpPr>
          <p:cNvPr id="4" name="3 CuadroTexto"/>
          <p:cNvSpPr txBox="1"/>
          <p:nvPr/>
        </p:nvSpPr>
        <p:spPr>
          <a:xfrm>
            <a:off x="4723025" y="1268760"/>
            <a:ext cx="12891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600" dirty="0" smtClean="0"/>
              <a:t>+ R</a:t>
            </a:r>
            <a:endParaRPr lang="es-AR" sz="6600" dirty="0"/>
          </a:p>
        </p:txBody>
      </p:sp>
      <p:sp>
        <p:nvSpPr>
          <p:cNvPr id="5" name="4 CuadroTexto"/>
          <p:cNvSpPr txBox="1"/>
          <p:nvPr/>
        </p:nvSpPr>
        <p:spPr>
          <a:xfrm>
            <a:off x="2195736" y="5229200"/>
            <a:ext cx="202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Con w = 1/120 * π</a:t>
            </a:r>
            <a:br>
              <a:rPr lang="es-AR" dirty="0" smtClean="0"/>
            </a:br>
            <a:r>
              <a:rPr lang="es-AR" dirty="0" smtClean="0"/>
              <a:t>A =1.000 </a:t>
            </a:r>
          </a:p>
          <a:p>
            <a:r>
              <a:rPr lang="es-AR" dirty="0" smtClean="0"/>
              <a:t>C =10.000</a:t>
            </a:r>
          </a:p>
          <a:p>
            <a:r>
              <a:rPr lang="es-AR" dirty="0"/>
              <a:t>1</a:t>
            </a:r>
            <a:r>
              <a:rPr lang="es-AR" dirty="0" smtClean="0"/>
              <a:t> ≤ t ≤ 1.200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4932040" y="5589240"/>
            <a:ext cx="25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R = Distr. Normal (0;500)</a:t>
            </a:r>
            <a:endParaRPr lang="es-AR" dirty="0"/>
          </a:p>
        </p:txBody>
      </p:sp>
      <p:pic>
        <p:nvPicPr>
          <p:cNvPr id="1029" name="Picture 5" descr="C:\Users\Usuario\Downloads\deman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708920"/>
            <a:ext cx="5514788" cy="2304256"/>
          </a:xfrm>
          <a:prstGeom prst="rect">
            <a:avLst/>
          </a:prstGeom>
          <a:noFill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780928"/>
            <a:ext cx="5472608" cy="213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70" decel="100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770" decel="100000"/>
                                        <p:tgtEl>
                                          <p:spTgt spid="4198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0" dur="77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2" dur="770" fill="hold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419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1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Stock Promedio</a:t>
            </a:r>
          </a:p>
        </p:txBody>
      </p:sp>
      <p:pic>
        <p:nvPicPr>
          <p:cNvPr id="4" name="Marcador de contenido 3" descr="04 Stock Promedio - Prov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3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Proveedor 1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2283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Stock Promedio</a:t>
            </a:r>
          </a:p>
        </p:txBody>
      </p:sp>
      <p:pic>
        <p:nvPicPr>
          <p:cNvPr id="4" name="Marcador de contenido 3" descr="Minoristas - Stock Promedio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Minoristas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89899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Stock Promedio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1800" dirty="0"/>
              <a:t>Mejor escenario Distribuidor 2: </a:t>
            </a:r>
            <a:r>
              <a:rPr lang="es-AR" sz="1800" dirty="0" smtClean="0"/>
              <a:t>25-75</a:t>
            </a:r>
            <a:endParaRPr lang="es-AR" sz="1800" dirty="0"/>
          </a:p>
          <a:p>
            <a:pPr lvl="1"/>
            <a:r>
              <a:rPr lang="es-AR" sz="1800" dirty="0"/>
              <a:t>Mejora del </a:t>
            </a:r>
            <a:r>
              <a:rPr lang="es-AR" sz="1800" dirty="0" smtClean="0"/>
              <a:t>7.64% </a:t>
            </a:r>
            <a:r>
              <a:rPr lang="es-AR" sz="1800" dirty="0"/>
              <a:t>respecto de 50-</a:t>
            </a:r>
            <a:r>
              <a:rPr lang="es-AR" sz="1800" dirty="0" smtClean="0"/>
              <a:t>50 y 18.06% respecto de 100-0</a:t>
            </a:r>
          </a:p>
          <a:p>
            <a:r>
              <a:rPr lang="es-AR" sz="1800" dirty="0" smtClean="0"/>
              <a:t>El menor stock promedio para el Distribuidor 1 se da en el escenario 75-25. El 100-0 representa el segundo mejor escenario (2.81% peor comparado con 75-25)</a:t>
            </a:r>
            <a:endParaRPr lang="es-AR" sz="1800" dirty="0"/>
          </a:p>
          <a:p>
            <a:r>
              <a:rPr lang="es-AR" sz="1800" dirty="0" smtClean="0"/>
              <a:t>Es de esperar que el stock promedio del Proveedor 1 disminuya entre 50-50 y 75-25 pero 100-0 muestra un cambio en la tendencia pero sigue siendo mejor comparado a 50-50.</a:t>
            </a:r>
            <a:endParaRPr lang="es-AR" sz="1800" dirty="0"/>
          </a:p>
          <a:p>
            <a:r>
              <a:rPr lang="es-AR" sz="1800" dirty="0"/>
              <a:t>Mejor escenario para los </a:t>
            </a:r>
            <a:r>
              <a:rPr lang="es-AR" sz="1800" dirty="0" smtClean="0"/>
              <a:t>minoristas es 25-75. Si comparamos 75-25 y 100-0:</a:t>
            </a:r>
            <a:endParaRPr lang="es-AR" sz="1800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45114672"/>
              </p:ext>
            </p:extLst>
          </p:nvPr>
        </p:nvGraphicFramePr>
        <p:xfrm>
          <a:off x="1524000" y="4228296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75-25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100-0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Min1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- 4.37%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- 5.37%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Min2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- 1.48%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+ 0.14%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Min3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+ 0.39%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- 0.78%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Min4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- 0.43%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+ 1.17%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Min5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+ 0.93%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99249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</a:t>
            </a:r>
            <a:r>
              <a:rPr lang="es-AR" dirty="0" smtClean="0"/>
              <a:t>Fulfillment</a:t>
            </a:r>
            <a:endParaRPr lang="es-AR" dirty="0"/>
          </a:p>
        </p:txBody>
      </p:sp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2</a:t>
            </a:r>
            <a:endParaRPr lang="es-AR" dirty="0"/>
          </a:p>
        </p:txBody>
      </p:sp>
      <p:pic>
        <p:nvPicPr>
          <p:cNvPr id="7" name="Marcador de contenido 6" descr="05 FF - Dist2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389" b="-6389"/>
          <a:stretch>
            <a:fillRect/>
          </a:stretch>
        </p:blipFill>
        <p:spPr>
          <a:xfrm>
            <a:off x="457200" y="178335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xmlns="" val="42588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Fulfillment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39552" y="1556792"/>
            <a:ext cx="146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Distribuidor 1</a:t>
            </a:r>
            <a:endParaRPr lang="es-AR" dirty="0"/>
          </a:p>
        </p:txBody>
      </p:sp>
      <p:pic>
        <p:nvPicPr>
          <p:cNvPr id="6" name="Marcador de contenido 5" descr="05 FF - Dist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016" b="-6016"/>
          <a:stretch>
            <a:fillRect/>
          </a:stretch>
        </p:blipFill>
        <p:spPr>
          <a:xfrm>
            <a:off x="457200" y="1855365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xmlns="" val="394245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Fulfillment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539552" y="1556792"/>
            <a:ext cx="13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Proveedor 1</a:t>
            </a:r>
            <a:endParaRPr lang="es-AR" dirty="0"/>
          </a:p>
        </p:txBody>
      </p:sp>
      <p:pic>
        <p:nvPicPr>
          <p:cNvPr id="6" name="Marcador de contenido 5" descr="05 FF - Prov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204" b="-11204"/>
          <a:stretch>
            <a:fillRect/>
          </a:stretch>
        </p:blipFill>
        <p:spPr>
          <a:xfrm>
            <a:off x="446856" y="1711349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xmlns="" val="223332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Fulfillment</a:t>
            </a:r>
          </a:p>
        </p:txBody>
      </p:sp>
      <p:pic>
        <p:nvPicPr>
          <p:cNvPr id="4" name="Marcador de contenido 3" descr="Minoristas - Fulfillment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0846" b="-10846"/>
          <a:stretch>
            <a:fillRect/>
          </a:stretch>
        </p:blipFill>
        <p:spPr>
          <a:xfrm>
            <a:off x="457200" y="1711349"/>
            <a:ext cx="8229600" cy="4525963"/>
          </a:xfrm>
        </p:spPr>
      </p:pic>
      <p:sp>
        <p:nvSpPr>
          <p:cNvPr id="5" name="CuadroTexto 4"/>
          <p:cNvSpPr txBox="1"/>
          <p:nvPr/>
        </p:nvSpPr>
        <p:spPr>
          <a:xfrm>
            <a:off x="539552" y="155679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Minoristas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97696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Resultados – Fulfillment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sz="1800" dirty="0"/>
              <a:t>Mejor escenario Distribuidor 2: </a:t>
            </a:r>
            <a:r>
              <a:rPr lang="es-AR" sz="1800" dirty="0" smtClean="0"/>
              <a:t>75-25</a:t>
            </a:r>
            <a:endParaRPr lang="es-AR" sz="1800" dirty="0"/>
          </a:p>
          <a:p>
            <a:pPr lvl="1"/>
            <a:r>
              <a:rPr lang="es-AR" sz="1800" dirty="0"/>
              <a:t>Mejora del </a:t>
            </a:r>
            <a:r>
              <a:rPr lang="es-AR" sz="1800" dirty="0" smtClean="0"/>
              <a:t>0.70% </a:t>
            </a:r>
            <a:r>
              <a:rPr lang="es-AR" sz="1800" dirty="0"/>
              <a:t>respecto de 50-50 </a:t>
            </a:r>
            <a:r>
              <a:rPr lang="es-AR" sz="1800" dirty="0" smtClean="0"/>
              <a:t>y 0.27% </a:t>
            </a:r>
            <a:r>
              <a:rPr lang="es-AR" sz="1800" dirty="0"/>
              <a:t>respecto de 100-0</a:t>
            </a:r>
          </a:p>
          <a:p>
            <a:r>
              <a:rPr lang="es-AR" sz="1800" dirty="0"/>
              <a:t>El porcentaje de fulfillment del </a:t>
            </a:r>
            <a:r>
              <a:rPr lang="es-AR" sz="1800" dirty="0" smtClean="0"/>
              <a:t>Distribuidor 1 </a:t>
            </a:r>
            <a:r>
              <a:rPr lang="es-AR" sz="1800" dirty="0"/>
              <a:t>disminuya entre 50-50 y 75-25 pero 100-0 muestra un cambio en la tendencia</a:t>
            </a:r>
          </a:p>
          <a:p>
            <a:r>
              <a:rPr lang="es-AR" sz="1800" dirty="0" smtClean="0"/>
              <a:t>El porcentaje de fulfillment del </a:t>
            </a:r>
            <a:r>
              <a:rPr lang="es-AR" sz="1800" dirty="0"/>
              <a:t>Proveedor 1 disminuya entre 50-50 y 75-25 pero 100-0 muestra un cambio en la </a:t>
            </a:r>
            <a:r>
              <a:rPr lang="es-AR" sz="1800" dirty="0" smtClean="0"/>
              <a:t>tendencia</a:t>
            </a:r>
            <a:endParaRPr lang="es-AR" sz="1800" dirty="0"/>
          </a:p>
          <a:p>
            <a:r>
              <a:rPr lang="es-AR" sz="1800" dirty="0" smtClean="0"/>
              <a:t>Mejores escenarios </a:t>
            </a:r>
            <a:r>
              <a:rPr lang="es-AR" sz="1800" dirty="0"/>
              <a:t>para los minoristas: </a:t>
            </a:r>
            <a:r>
              <a:rPr lang="es-AR" sz="1800" dirty="0" smtClean="0"/>
              <a:t>25-75, 50-50 y 100-0 (indistinguibles)</a:t>
            </a:r>
            <a:endParaRPr lang="es-AR" sz="1800" dirty="0"/>
          </a:p>
          <a:p>
            <a:endParaRPr lang="es-AR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30902053"/>
              </p:ext>
            </p:extLst>
          </p:nvPr>
        </p:nvGraphicFramePr>
        <p:xfrm>
          <a:off x="1524000" y="444432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75-25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100-0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Min1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- 0.57%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- 0.27%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Min2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- 0.90%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+ 0.13%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Min3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+ 0.29%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- 0.45%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Min4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- 0.18%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+ 0.32%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Min5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No hay cambio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+ 0.41%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0205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Conclusión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 smtClean="0"/>
              <a:t>No es posible identificar un escenario que sea satisfactorio en un 100%</a:t>
            </a:r>
          </a:p>
          <a:p>
            <a:endParaRPr lang="es-AR" dirty="0" smtClean="0"/>
          </a:p>
          <a:p>
            <a:r>
              <a:rPr lang="es-AR" dirty="0" smtClean="0"/>
              <a:t>Las mejoras en algún agente o métrica traen aparejadas perdidas de performance en otro agente o métrica</a:t>
            </a:r>
          </a:p>
          <a:p>
            <a:endParaRPr lang="es-AR" dirty="0"/>
          </a:p>
          <a:p>
            <a:r>
              <a:rPr lang="es-AR" dirty="0"/>
              <a:t>Se recomienda dirigir el 100% de los pedidos del Distribuidor 2 al Proveedor 1.</a:t>
            </a:r>
          </a:p>
          <a:p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xmlns="" val="33753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AR" dirty="0" smtClean="0"/>
              <a:t>El escenario 100-0 para el Distribuidor 2:</a:t>
            </a:r>
          </a:p>
          <a:p>
            <a:pPr lvl="1"/>
            <a:r>
              <a:rPr lang="es-AR" dirty="0" smtClean="0"/>
              <a:t>Aumento de las ventas en un 1.81%</a:t>
            </a:r>
          </a:p>
          <a:p>
            <a:pPr lvl="1"/>
            <a:r>
              <a:rPr lang="es-AR" dirty="0" smtClean="0"/>
              <a:t>Disminuyen las unidades faltantes en un 13.20%</a:t>
            </a:r>
          </a:p>
          <a:p>
            <a:pPr lvl="1"/>
            <a:r>
              <a:rPr lang="es-AR" dirty="0" smtClean="0"/>
              <a:t>El porcentaje de unidades faltantes baja de 6.22% a 5.74%</a:t>
            </a:r>
          </a:p>
          <a:p>
            <a:pPr lvl="1"/>
            <a:r>
              <a:rPr lang="es-AR" dirty="0"/>
              <a:t>Aumenta el stock promedio un 12.71</a:t>
            </a:r>
            <a:r>
              <a:rPr lang="es-AR" dirty="0" smtClean="0"/>
              <a:t>%</a:t>
            </a:r>
          </a:p>
          <a:p>
            <a:pPr lvl="1"/>
            <a:r>
              <a:rPr lang="es-AR" dirty="0" smtClean="0"/>
              <a:t>Porcentaje de fulfillmente pasa a ser 94.12% frente a 93.72%</a:t>
            </a:r>
          </a:p>
          <a:p>
            <a:pPr lvl="1"/>
            <a:endParaRPr lang="es-AR" dirty="0" smtClean="0"/>
          </a:p>
        </p:txBody>
      </p:sp>
    </p:spTree>
    <p:extLst>
      <p:ext uri="{BB962C8B-B14F-4D97-AF65-F5344CB8AC3E}">
        <p14:creationId xmlns:p14="http://schemas.microsoft.com/office/powerpoint/2010/main" xmlns="" val="34572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28662" y="155626"/>
            <a:ext cx="7772400" cy="914400"/>
          </a:xfrm>
        </p:spPr>
        <p:txBody>
          <a:bodyPr/>
          <a:lstStyle/>
          <a:p>
            <a:r>
              <a:rPr lang="es-AR" dirty="0" smtClean="0"/>
              <a:t>Los eslabones</a:t>
            </a:r>
            <a:endParaRPr lang="es-AR" dirty="0"/>
          </a:p>
        </p:txBody>
      </p:sp>
      <p:sp>
        <p:nvSpPr>
          <p:cNvPr id="4" name="3 Marcador de contenido"/>
          <p:cNvSpPr>
            <a:spLocks noGrp="1"/>
          </p:cNvSpPr>
          <p:nvPr>
            <p:ph idx="1"/>
          </p:nvPr>
        </p:nvSpPr>
        <p:spPr>
          <a:xfrm>
            <a:off x="457200" y="161297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s-AR" dirty="0"/>
          </a:p>
        </p:txBody>
      </p:sp>
      <p:pic>
        <p:nvPicPr>
          <p:cNvPr id="14338" name="Picture 2" descr="C:\Users\Usuario\Desktop\asd\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31640" y="924139"/>
            <a:ext cx="6552728" cy="5712144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1691680" y="2721694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QF</a:t>
            </a:r>
            <a:endParaRPr lang="es-AR" dirty="0"/>
          </a:p>
        </p:txBody>
      </p:sp>
      <p:sp>
        <p:nvSpPr>
          <p:cNvPr id="8" name="7 CuadroTexto"/>
          <p:cNvSpPr txBox="1"/>
          <p:nvPr/>
        </p:nvSpPr>
        <p:spPr>
          <a:xfrm>
            <a:off x="3275856" y="2433662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QF</a:t>
            </a:r>
            <a:endParaRPr lang="es-AR" dirty="0"/>
          </a:p>
        </p:txBody>
      </p:sp>
      <p:sp>
        <p:nvSpPr>
          <p:cNvPr id="10" name="9 CuadroTexto"/>
          <p:cNvSpPr txBox="1"/>
          <p:nvPr/>
        </p:nvSpPr>
        <p:spPr>
          <a:xfrm>
            <a:off x="4644008" y="2577678"/>
            <a:ext cx="47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QF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3203848" y="3657798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QF</a:t>
            </a:r>
            <a:endParaRPr lang="es-AR" dirty="0"/>
          </a:p>
        </p:txBody>
      </p:sp>
      <p:sp>
        <p:nvSpPr>
          <p:cNvPr id="12" name="11 CuadroTexto"/>
          <p:cNvSpPr txBox="1"/>
          <p:nvPr/>
        </p:nvSpPr>
        <p:spPr>
          <a:xfrm>
            <a:off x="4644008" y="3729806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QF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1691680" y="43058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15" name="14 CuadroTexto"/>
          <p:cNvSpPr txBox="1"/>
          <p:nvPr/>
        </p:nvSpPr>
        <p:spPr>
          <a:xfrm>
            <a:off x="3275856" y="48819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sp>
        <p:nvSpPr>
          <p:cNvPr id="16" name="15 CuadroTexto"/>
          <p:cNvSpPr txBox="1"/>
          <p:nvPr/>
        </p:nvSpPr>
        <p:spPr>
          <a:xfrm>
            <a:off x="4716016" y="4881934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TF</a:t>
            </a:r>
            <a:endParaRPr lang="es-AR" dirty="0"/>
          </a:p>
        </p:txBody>
      </p:sp>
      <p:sp>
        <p:nvSpPr>
          <p:cNvPr id="17" name="16 CuadroTexto"/>
          <p:cNvSpPr txBox="1"/>
          <p:nvPr/>
        </p:nvSpPr>
        <p:spPr>
          <a:xfrm>
            <a:off x="4716016" y="6034062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TF</a:t>
            </a:r>
            <a:endParaRPr lang="es-AR" dirty="0"/>
          </a:p>
        </p:txBody>
      </p:sp>
      <p:sp>
        <p:nvSpPr>
          <p:cNvPr id="18" name="17 CuadroTexto"/>
          <p:cNvSpPr txBox="1"/>
          <p:nvPr/>
        </p:nvSpPr>
        <p:spPr>
          <a:xfrm>
            <a:off x="467544" y="5818038"/>
            <a:ext cx="3259803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</a:rPr>
              <a:t>Políticas de Aprovisionamiento</a:t>
            </a:r>
            <a:br>
              <a:rPr lang="es-AR" b="1" dirty="0" smtClean="0">
                <a:solidFill>
                  <a:schemeClr val="bg1"/>
                </a:solidFill>
              </a:rPr>
            </a:br>
            <a:r>
              <a:rPr lang="es-AR" b="1" dirty="0" smtClean="0">
                <a:solidFill>
                  <a:schemeClr val="bg1"/>
                </a:solidFill>
              </a:rPr>
              <a:t>QF: Lote Fijo</a:t>
            </a:r>
            <a:br>
              <a:rPr lang="es-AR" b="1" dirty="0" smtClean="0">
                <a:solidFill>
                  <a:schemeClr val="bg1"/>
                </a:solidFill>
              </a:rPr>
            </a:br>
            <a:r>
              <a:rPr lang="es-AR" b="1" dirty="0" smtClean="0">
                <a:solidFill>
                  <a:schemeClr val="bg1"/>
                </a:solidFill>
              </a:rPr>
              <a:t>TF: Tiempo Fijo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6444208" y="5962054"/>
            <a:ext cx="2520818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sz="2000" b="1" dirty="0" smtClean="0">
                <a:solidFill>
                  <a:srgbClr val="FF0000"/>
                </a:solidFill>
              </a:rPr>
              <a:t>Rojo:   </a:t>
            </a:r>
            <a:r>
              <a:rPr lang="es-AR" sz="2000" b="1" dirty="0" smtClean="0"/>
              <a:t> Contra Stock</a:t>
            </a:r>
            <a:br>
              <a:rPr lang="es-AR" sz="2000" b="1" dirty="0" smtClean="0"/>
            </a:br>
            <a:r>
              <a:rPr lang="es-AR" sz="2000" b="1" dirty="0" smtClean="0">
                <a:solidFill>
                  <a:srgbClr val="92D050"/>
                </a:solidFill>
              </a:rPr>
              <a:t>Verde: </a:t>
            </a:r>
            <a:r>
              <a:rPr lang="es-AR" sz="2000" b="1" dirty="0" smtClean="0"/>
              <a:t>Contra Pedido</a:t>
            </a:r>
            <a:endParaRPr lang="es-AR" sz="2000" b="1" dirty="0"/>
          </a:p>
        </p:txBody>
      </p:sp>
      <p:sp>
        <p:nvSpPr>
          <p:cNvPr id="20" name="19 CuadroTexto"/>
          <p:cNvSpPr txBox="1"/>
          <p:nvPr/>
        </p:nvSpPr>
        <p:spPr>
          <a:xfrm>
            <a:off x="5436096" y="135354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15</a:t>
            </a:r>
            <a:r>
              <a:rPr lang="es-AR" dirty="0" smtClean="0"/>
              <a:t>% * D</a:t>
            </a:r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5292080" y="272169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25</a:t>
            </a:r>
            <a:r>
              <a:rPr lang="es-AR" dirty="0" smtClean="0"/>
              <a:t>% * D</a:t>
            </a:r>
            <a:endParaRPr lang="es-AR" dirty="0"/>
          </a:p>
        </p:txBody>
      </p:sp>
      <p:sp>
        <p:nvSpPr>
          <p:cNvPr id="22" name="21 CuadroTexto"/>
          <p:cNvSpPr txBox="1"/>
          <p:nvPr/>
        </p:nvSpPr>
        <p:spPr>
          <a:xfrm>
            <a:off x="5292080" y="394583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15</a:t>
            </a:r>
            <a:r>
              <a:rPr lang="es-AR" dirty="0" smtClean="0"/>
              <a:t>% * D</a:t>
            </a:r>
            <a:endParaRPr lang="es-AR" dirty="0"/>
          </a:p>
        </p:txBody>
      </p:sp>
      <p:sp>
        <p:nvSpPr>
          <p:cNvPr id="23" name="22 CuadroTexto"/>
          <p:cNvSpPr txBox="1"/>
          <p:nvPr/>
        </p:nvSpPr>
        <p:spPr>
          <a:xfrm>
            <a:off x="5364088" y="488193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30</a:t>
            </a:r>
            <a:r>
              <a:rPr lang="es-AR" dirty="0" smtClean="0"/>
              <a:t>% * D</a:t>
            </a:r>
            <a:endParaRPr lang="es-AR" dirty="0"/>
          </a:p>
        </p:txBody>
      </p:sp>
      <p:sp>
        <p:nvSpPr>
          <p:cNvPr id="24" name="23 CuadroTexto"/>
          <p:cNvSpPr txBox="1"/>
          <p:nvPr/>
        </p:nvSpPr>
        <p:spPr>
          <a:xfrm>
            <a:off x="5364088" y="603406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20</a:t>
            </a:r>
            <a:r>
              <a:rPr lang="es-AR" dirty="0" smtClean="0"/>
              <a:t>% * D</a:t>
            </a:r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6372200" y="984210"/>
            <a:ext cx="1464953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Market Share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26" name="25 CuadroTexto"/>
          <p:cNvSpPr txBox="1"/>
          <p:nvPr/>
        </p:nvSpPr>
        <p:spPr>
          <a:xfrm>
            <a:off x="3923928" y="1641574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/>
              <a:t>40%</a:t>
            </a:r>
            <a:endParaRPr lang="es-AR" sz="1200" b="1" dirty="0"/>
          </a:p>
        </p:txBody>
      </p:sp>
      <p:sp>
        <p:nvSpPr>
          <p:cNvPr id="27" name="26 CuadroTexto"/>
          <p:cNvSpPr txBox="1"/>
          <p:nvPr/>
        </p:nvSpPr>
        <p:spPr>
          <a:xfrm>
            <a:off x="4499992" y="1857598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2">
                    <a:lumMod val="25000"/>
                  </a:schemeClr>
                </a:solidFill>
              </a:rPr>
              <a:t>60%</a:t>
            </a:r>
            <a:endParaRPr lang="es-AR" sz="1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28" name="27 CuadroTexto"/>
          <p:cNvSpPr txBox="1"/>
          <p:nvPr/>
        </p:nvSpPr>
        <p:spPr>
          <a:xfrm>
            <a:off x="4081288" y="257767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/>
              <a:t>30%</a:t>
            </a:r>
            <a:endParaRPr lang="es-AR" sz="1200" b="1" dirty="0"/>
          </a:p>
        </p:txBody>
      </p:sp>
      <p:sp>
        <p:nvSpPr>
          <p:cNvPr id="29" name="28 CuadroTexto"/>
          <p:cNvSpPr txBox="1"/>
          <p:nvPr/>
        </p:nvSpPr>
        <p:spPr>
          <a:xfrm>
            <a:off x="4355976" y="2937718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2">
                    <a:lumMod val="25000"/>
                  </a:schemeClr>
                </a:solidFill>
              </a:rPr>
              <a:t>70%</a:t>
            </a:r>
            <a:endParaRPr lang="es-AR" sz="1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0" name="29 CuadroTexto"/>
          <p:cNvSpPr txBox="1"/>
          <p:nvPr/>
        </p:nvSpPr>
        <p:spPr>
          <a:xfrm>
            <a:off x="4067944" y="3483585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2">
                    <a:lumMod val="25000"/>
                  </a:schemeClr>
                </a:solidFill>
              </a:rPr>
              <a:t>60%</a:t>
            </a:r>
            <a:endParaRPr lang="es-AR" sz="1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100396" y="3873822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accent2">
                    <a:lumMod val="50000"/>
                  </a:schemeClr>
                </a:solidFill>
              </a:rPr>
              <a:t>40%</a:t>
            </a:r>
            <a:endParaRPr lang="es-AR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355976" y="430587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2">
                    <a:lumMod val="25000"/>
                  </a:schemeClr>
                </a:solidFill>
              </a:rPr>
              <a:t>80%</a:t>
            </a:r>
            <a:endParaRPr lang="es-AR" sz="1200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33" name="32 CuadroTexto"/>
          <p:cNvSpPr txBox="1"/>
          <p:nvPr/>
        </p:nvSpPr>
        <p:spPr>
          <a:xfrm>
            <a:off x="4139952" y="4676943"/>
            <a:ext cx="46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accent2">
                    <a:lumMod val="50000"/>
                  </a:schemeClr>
                </a:solidFill>
              </a:rPr>
              <a:t>20%</a:t>
            </a:r>
            <a:endParaRPr lang="es-AR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4427984" y="5385990"/>
            <a:ext cx="46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rgbClr val="002060"/>
                </a:solidFill>
              </a:rPr>
              <a:t>50%</a:t>
            </a:r>
            <a:endParaRPr lang="es-AR" sz="1200" b="1" dirty="0">
              <a:solidFill>
                <a:srgbClr val="002060"/>
              </a:solidFill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4081288" y="5674022"/>
            <a:ext cx="46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accent2">
                    <a:lumMod val="50000"/>
                  </a:schemeClr>
                </a:solidFill>
              </a:rPr>
              <a:t>50%</a:t>
            </a:r>
            <a:endParaRPr lang="es-AR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2483768" y="2289646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1">
                    <a:lumMod val="50000"/>
                  </a:schemeClr>
                </a:solidFill>
              </a:rPr>
              <a:t>100%</a:t>
            </a:r>
            <a:endParaRPr lang="es-AR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2699792" y="3009726"/>
            <a:ext cx="459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tx1">
                    <a:lumMod val="50000"/>
                  </a:schemeClr>
                </a:solidFill>
              </a:rPr>
              <a:t>25%</a:t>
            </a:r>
            <a:endParaRPr lang="es-AR" sz="1200" b="1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8" name="37 CuadroTexto"/>
          <p:cNvSpPr txBox="1"/>
          <p:nvPr/>
        </p:nvSpPr>
        <p:spPr>
          <a:xfrm>
            <a:off x="2483768" y="3729806"/>
            <a:ext cx="45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accent1">
                    <a:lumMod val="50000"/>
                  </a:schemeClr>
                </a:solidFill>
              </a:rPr>
              <a:t>75%</a:t>
            </a:r>
            <a:endParaRPr lang="es-A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38 CuadroTexto"/>
          <p:cNvSpPr txBox="1"/>
          <p:nvPr/>
        </p:nvSpPr>
        <p:spPr>
          <a:xfrm>
            <a:off x="2627784" y="4377878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b="1" dirty="0" smtClean="0">
                <a:solidFill>
                  <a:schemeClr val="accent1">
                    <a:lumMod val="50000"/>
                  </a:schemeClr>
                </a:solidFill>
              </a:rPr>
              <a:t>100%</a:t>
            </a:r>
            <a:endParaRPr lang="es-AR" sz="1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40 CuadroTexto"/>
          <p:cNvSpPr txBox="1"/>
          <p:nvPr/>
        </p:nvSpPr>
        <p:spPr>
          <a:xfrm>
            <a:off x="1378855" y="984210"/>
            <a:ext cx="232364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Proporción de Compra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6300192" y="1425550"/>
            <a:ext cx="1511952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LeadTime </a:t>
            </a:r>
            <a:r>
              <a:rPr lang="es-AR" sz="1050" dirty="0" smtClean="0">
                <a:solidFill>
                  <a:schemeClr val="bg1"/>
                </a:solidFill>
              </a:rPr>
              <a:t>(Días)</a:t>
            </a:r>
            <a:endParaRPr lang="es-AR" sz="1050" dirty="0">
              <a:solidFill>
                <a:schemeClr val="bg1"/>
              </a:solidFill>
            </a:endParaRPr>
          </a:p>
        </p:txBody>
      </p:sp>
      <p:sp>
        <p:nvSpPr>
          <p:cNvPr id="43" name="42 CuadroTexto"/>
          <p:cNvSpPr txBox="1"/>
          <p:nvPr/>
        </p:nvSpPr>
        <p:spPr>
          <a:xfrm>
            <a:off x="3275856" y="156956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tx2">
                    <a:lumMod val="25000"/>
                  </a:schemeClr>
                </a:solidFill>
              </a:rPr>
              <a:t>4d</a:t>
            </a:r>
            <a:endParaRPr lang="es-AR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4" name="43 CuadroTexto"/>
          <p:cNvSpPr txBox="1"/>
          <p:nvPr/>
        </p:nvSpPr>
        <p:spPr>
          <a:xfrm>
            <a:off x="3273170" y="279370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tx2">
                    <a:lumMod val="25000"/>
                  </a:schemeClr>
                </a:solidFill>
              </a:rPr>
              <a:t>3d</a:t>
            </a:r>
            <a:endParaRPr lang="es-AR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5" name="44 CuadroTexto"/>
          <p:cNvSpPr txBox="1"/>
          <p:nvPr/>
        </p:nvSpPr>
        <p:spPr>
          <a:xfrm>
            <a:off x="3273170" y="415256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tx2">
                    <a:lumMod val="25000"/>
                  </a:schemeClr>
                </a:solidFill>
              </a:rPr>
              <a:t>11d</a:t>
            </a:r>
            <a:endParaRPr lang="es-AR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6" name="45 CuadroTexto"/>
          <p:cNvSpPr txBox="1"/>
          <p:nvPr/>
        </p:nvSpPr>
        <p:spPr>
          <a:xfrm>
            <a:off x="1547664" y="185759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tx2">
                    <a:lumMod val="25000"/>
                  </a:schemeClr>
                </a:solidFill>
              </a:rPr>
              <a:t>5+6fabr</a:t>
            </a:r>
            <a:endParaRPr lang="es-AR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7" name="46 CuadroTexto"/>
          <p:cNvSpPr txBox="1"/>
          <p:nvPr/>
        </p:nvSpPr>
        <p:spPr>
          <a:xfrm>
            <a:off x="1547664" y="3441774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tx2">
                    <a:lumMod val="25000"/>
                  </a:schemeClr>
                </a:solidFill>
              </a:rPr>
              <a:t>9+5fabr</a:t>
            </a:r>
            <a:endParaRPr lang="es-AR" b="1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48" name="47 CuadroTexto"/>
          <p:cNvSpPr txBox="1"/>
          <p:nvPr/>
        </p:nvSpPr>
        <p:spPr>
          <a:xfrm>
            <a:off x="1403648" y="1425550"/>
            <a:ext cx="1825243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sz="1200" dirty="0" smtClean="0">
                <a:solidFill>
                  <a:schemeClr val="bg1"/>
                </a:solidFill>
              </a:rPr>
              <a:t>Periodo de Revisión (Días)</a:t>
            </a:r>
            <a:endParaRPr lang="es-AR" sz="1200" dirty="0">
              <a:solidFill>
                <a:schemeClr val="bg1"/>
              </a:solidFill>
            </a:endParaRPr>
          </a:p>
        </p:txBody>
      </p:sp>
      <p:sp>
        <p:nvSpPr>
          <p:cNvPr id="50" name="49 CuadroTexto"/>
          <p:cNvSpPr txBox="1"/>
          <p:nvPr/>
        </p:nvSpPr>
        <p:spPr>
          <a:xfrm>
            <a:off x="5220072" y="5241974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5d</a:t>
            </a:r>
            <a:endParaRPr lang="es-A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" name="50 CuadroTexto"/>
          <p:cNvSpPr txBox="1"/>
          <p:nvPr/>
        </p:nvSpPr>
        <p:spPr>
          <a:xfrm>
            <a:off x="5364088" y="625008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10d</a:t>
            </a:r>
            <a:endParaRPr lang="es-A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2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85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385" decel="100000"/>
                                        <p:tgtEl>
                                          <p:spTgt spid="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2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22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2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24" dur="385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2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85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385" decel="100000"/>
                                        <p:tgtEl>
                                          <p:spTgt spid="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1" dur="38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3" dur="385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85" decel="100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385" decel="100000"/>
                                        <p:tgtEl>
                                          <p:spTgt spid="1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0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2" dur="385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85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385" decel="100000"/>
                                        <p:tgtEl>
                                          <p:spTgt spid="1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9" dur="38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51" dur="38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5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85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385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5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58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5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0" dur="38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61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2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85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385" decel="100000"/>
                                        <p:tgtEl>
                                          <p:spTgt spid="16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6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67" dur="38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6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69" dur="38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0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5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85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385" decel="100000"/>
                                        <p:tgtEl>
                                          <p:spTgt spid="15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7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76" dur="38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7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78" dur="385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79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0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385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385" decel="100000"/>
                                        <p:tgtEl>
                                          <p:spTgt spid="1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5" dur="38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87" dur="385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88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9" presetID="5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385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385" decel="100000"/>
                                        <p:tgtEl>
                                          <p:spTgt spid="13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3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94" dur="38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95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6" dur="385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7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8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385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385" decel="100000"/>
                                        <p:tgtEl>
                                          <p:spTgt spid="18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02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3" dur="385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04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05" dur="385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06" dur="615" accel="100000" fill="hold">
                                          <p:stCondLst>
                                            <p:cond delay="38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1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2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80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6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1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1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2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80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6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7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80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6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7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80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1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2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80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6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7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3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4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80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8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9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80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5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6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80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0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1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87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8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80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2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93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80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99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0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80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04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05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80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1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2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3" dur="80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8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19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80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3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4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5" dur="80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30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1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80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5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46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80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0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1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55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6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7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0" dur="80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1" dur="80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80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5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66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7" dur="80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2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0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1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8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83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0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1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2" dur="80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97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98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9" dur="80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presetID="27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04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05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80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1" grpId="0" animBg="1"/>
      <p:bldP spid="42" grpId="0" animBg="1"/>
      <p:bldP spid="42" grpId="1" animBg="1"/>
      <p:bldP spid="43" grpId="0"/>
      <p:bldP spid="44" grpId="0"/>
      <p:bldP spid="45" grpId="0"/>
      <p:bldP spid="46" grpId="0"/>
      <p:bldP spid="47" grpId="0"/>
      <p:bldP spid="48" grpId="0" animBg="1"/>
      <p:bldP spid="48" grpId="1" animBg="1"/>
      <p:bldP spid="48" grpId="2" animBg="1"/>
      <p:bldP spid="50" grpId="0"/>
      <p:bldP spid="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El escenario 100-0 para los minoritas:</a:t>
            </a:r>
          </a:p>
          <a:p>
            <a:pPr lvl="1"/>
            <a:r>
              <a:rPr lang="es-AR" dirty="0" smtClean="0"/>
              <a:t>Se ven mejoras en todos los indicadores</a:t>
            </a:r>
          </a:p>
          <a:p>
            <a:pPr lvl="1"/>
            <a:r>
              <a:rPr lang="es-AR" dirty="0" smtClean="0"/>
              <a:t>En especial para los minoristas 2, 4 y 5 que:</a:t>
            </a:r>
          </a:p>
          <a:p>
            <a:pPr lvl="2"/>
            <a:r>
              <a:rPr lang="es-AR" dirty="0" smtClean="0"/>
              <a:t>Representan el 77.44% de las unidades solicitadas al Distribuidor 2</a:t>
            </a:r>
          </a:p>
          <a:p>
            <a:pPr lvl="2"/>
            <a:r>
              <a:rPr lang="es-AR" dirty="0" smtClean="0"/>
              <a:t>Representan el 75% de todo el mercado</a:t>
            </a:r>
          </a:p>
          <a:p>
            <a:pPr lvl="2"/>
            <a:r>
              <a:rPr lang="es-AR" dirty="0" smtClean="0"/>
              <a:t>Sin embargo ven crecer su stock promedio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188751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El escenario 100-0 para el Distribuidor 1:</a:t>
            </a:r>
          </a:p>
          <a:p>
            <a:pPr lvl="1"/>
            <a:r>
              <a:rPr lang="es-AR" dirty="0" smtClean="0"/>
              <a:t>Disminuyen las ventas</a:t>
            </a:r>
          </a:p>
          <a:p>
            <a:pPr lvl="1"/>
            <a:r>
              <a:rPr lang="es-AR" dirty="0" smtClean="0"/>
              <a:t>Aumenta el faltante</a:t>
            </a:r>
          </a:p>
          <a:p>
            <a:pPr lvl="1"/>
            <a:r>
              <a:rPr lang="es-AR" dirty="0" smtClean="0"/>
              <a:t>Aumenta el ratio de unidades faltantes</a:t>
            </a:r>
          </a:p>
          <a:p>
            <a:pPr lvl="1"/>
            <a:r>
              <a:rPr lang="es-AR" dirty="0" smtClean="0"/>
              <a:t>Disminuye el stock promedio</a:t>
            </a:r>
          </a:p>
          <a:p>
            <a:pPr lvl="1"/>
            <a:r>
              <a:rPr lang="es-AR" dirty="0" smtClean="0"/>
              <a:t>Disminuye el porcentaje de fulfillment</a:t>
            </a:r>
          </a:p>
          <a:p>
            <a:pPr lvl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316045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Conclusión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/>
              <a:t>El escenario 100-0 para el </a:t>
            </a:r>
            <a:r>
              <a:rPr lang="es-AR" dirty="0" smtClean="0"/>
              <a:t>Proveedor 1:</a:t>
            </a:r>
          </a:p>
          <a:p>
            <a:pPr lvl="1"/>
            <a:r>
              <a:rPr lang="es-AR" dirty="0" smtClean="0"/>
              <a:t>Aumento sostenido de las ventas</a:t>
            </a:r>
          </a:p>
          <a:p>
            <a:pPr lvl="1"/>
            <a:r>
              <a:rPr lang="es-AR" dirty="0" smtClean="0"/>
              <a:t>Aumento sostenido de las unidades faltantes</a:t>
            </a:r>
          </a:p>
          <a:p>
            <a:pPr lvl="1"/>
            <a:r>
              <a:rPr lang="es-AR" dirty="0" smtClean="0"/>
              <a:t>Aumento del ratio de unidades faltantes. 100-0 es mejor que 75-25</a:t>
            </a:r>
          </a:p>
          <a:p>
            <a:pPr lvl="1"/>
            <a:r>
              <a:rPr lang="es-AR" dirty="0" smtClean="0"/>
              <a:t>Disminuye el stock promedio. 75-25 es mejor que 100-0</a:t>
            </a:r>
          </a:p>
          <a:p>
            <a:pPr lvl="1"/>
            <a:r>
              <a:rPr lang="es-AR" dirty="0" smtClean="0"/>
              <a:t>Disminuye el porcentaje de fulfillment. 100-0 es mejor que 75-25</a:t>
            </a:r>
          </a:p>
        </p:txBody>
      </p:sp>
    </p:spTree>
    <p:extLst>
      <p:ext uri="{BB962C8B-B14F-4D97-AF65-F5344CB8AC3E}">
        <p14:creationId xmlns:p14="http://schemas.microsoft.com/office/powerpoint/2010/main" xmlns="" val="271619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Conclusión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En una escenario real sería de esperar:</a:t>
            </a:r>
          </a:p>
          <a:p>
            <a:pPr lvl="1"/>
            <a:r>
              <a:rPr lang="es-AR" dirty="0" smtClean="0"/>
              <a:t>Los minoristes destinen mayor proporción de pedidos al Distribuidor 2 por su mejor servicio</a:t>
            </a:r>
          </a:p>
          <a:p>
            <a:pPr lvl="1"/>
            <a:r>
              <a:rPr lang="es-AR" dirty="0" smtClean="0"/>
              <a:t>Esto restaría “presión” sobre el Proveedor 1</a:t>
            </a:r>
          </a:p>
          <a:p>
            <a:pPr lvl="1"/>
            <a:r>
              <a:rPr lang="es-AR" dirty="0" smtClean="0"/>
              <a:t>El Proveedor 1 podría verse persuadido a aumentar su producción</a:t>
            </a:r>
          </a:p>
          <a:p>
            <a:pPr lvl="1"/>
            <a:r>
              <a:rPr lang="es-AR" dirty="0" smtClean="0"/>
              <a:t>Algunos agentes revisarian sus niveles de stock óptimo y umbrales minimos de stock frente a la variación en los tiempos de respuesta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xmlns="" val="271625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</a:t>
            </a:r>
            <a:r>
              <a:rPr lang="es-AR" dirty="0" smtClean="0"/>
              <a:t>Preguntas?</a:t>
            </a:r>
            <a:endParaRPr lang="es-AR" dirty="0"/>
          </a:p>
        </p:txBody>
      </p:sp>
      <p:pic>
        <p:nvPicPr>
          <p:cNvPr id="4" name="Marcador de contenido 3" descr="index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9185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Función Demanda de un eslabón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Para modelar aún mejor la realidad</a:t>
            </a:r>
            <a:endParaRPr lang="es-AR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3238500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2564904"/>
            <a:ext cx="5249815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9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Parámetros y Variables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Prioridades:</a:t>
            </a:r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58129224"/>
              </p:ext>
            </p:extLst>
          </p:nvPr>
        </p:nvGraphicFramePr>
        <p:xfrm>
          <a:off x="1524000" y="2305680"/>
          <a:ext cx="6096000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Distribuidor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Política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Orden de entrega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Distribuidor 1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 sobre la cantidad total que requiere el cliente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Min1 – Min2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Distribuidor 2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Cantidad de unidades requeridas</a:t>
                      </a:r>
                      <a:r>
                        <a:rPr lang="es-ES_tradnl" dirty="0" smtClean="0">
                          <a:effectLst/>
                        </a:rPr>
                        <a:t> 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Min4</a:t>
                      </a:r>
                      <a:r>
                        <a:rPr lang="es-AR" baseline="0" dirty="0" smtClean="0"/>
                        <a:t> – Min2 – Min5 – Min1 – Min3</a:t>
                      </a:r>
                      <a:endParaRPr lang="es-AR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Distribuidor 3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Porcentaje sobre la cantidad total que requiere el cliente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smtClean="0"/>
                        <a:t>Min5</a:t>
                      </a:r>
                      <a:r>
                        <a:rPr lang="es-AR" baseline="0" dirty="0" smtClean="0"/>
                        <a:t> – Min3 – Min4</a:t>
                      </a:r>
                      <a:endParaRPr lang="es-A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01217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Parámetros y Variables	</a:t>
            </a:r>
            <a:endParaRPr lang="es-AR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88329920"/>
              </p:ext>
            </p:extLst>
          </p:nvPr>
        </p:nvGraphicFramePr>
        <p:xfrm>
          <a:off x="467549" y="1397000"/>
          <a:ext cx="8064892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1"/>
                <a:gridCol w="602253"/>
                <a:gridCol w="733172"/>
                <a:gridCol w="733172"/>
                <a:gridCol w="733172"/>
                <a:gridCol w="733172"/>
                <a:gridCol w="733172"/>
                <a:gridCol w="772447"/>
                <a:gridCol w="693897"/>
                <a:gridCol w="818271"/>
                <a:gridCol w="648073"/>
              </a:tblGrid>
              <a:tr h="370840">
                <a:tc>
                  <a:txBody>
                    <a:bodyPr/>
                    <a:lstStyle/>
                    <a:p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Min1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Min2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Min3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Min4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Min5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Dist1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Dist2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Dist3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Prov1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200" dirty="0" smtClean="0"/>
                        <a:t>Prov2</a:t>
                      </a:r>
                      <a:endParaRPr lang="es-AR" sz="12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 smtClean="0"/>
                        <a:t>Stock Inicial</a:t>
                      </a:r>
                    </a:p>
                    <a:p>
                      <a:r>
                        <a:rPr lang="es-AR" sz="1200" dirty="0" smtClean="0"/>
                        <a:t>(Unidades)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6.000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8.000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60.000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150.000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 smtClean="0"/>
                        <a:t>Punto de Reorden (Unidades)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8.500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6.500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7.000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45.000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sz="1200" dirty="0" smtClean="0"/>
                        <a:t>Lote de Compra (Unidades)</a:t>
                      </a:r>
                      <a:endParaRPr lang="es-A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12.500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30.000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120.000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225.000</a:t>
                      </a:r>
                      <a:endParaRPr lang="es-A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400" dirty="0" smtClean="0"/>
                        <a:t>-</a:t>
                      </a:r>
                      <a:endParaRPr lang="es-AR" sz="14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680357" y="4073071"/>
            <a:ext cx="77508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smtClean="0"/>
              <a:t>Aclaraciones:</a:t>
            </a:r>
          </a:p>
          <a:p>
            <a:pPr marL="285750" indent="-285750">
              <a:buFont typeface="Arial"/>
              <a:buChar char="•"/>
            </a:pPr>
            <a:r>
              <a:rPr lang="es-AR" sz="1600" dirty="0" smtClean="0"/>
              <a:t>Minorista 1: Repone demanda del día. </a:t>
            </a:r>
            <a:r>
              <a:rPr lang="es-ES_tradnl" sz="1600" i="1" dirty="0" smtClean="0"/>
              <a:t>demanda</a:t>
            </a:r>
            <a:r>
              <a:rPr lang="es-ES_tradnl" sz="1600" i="1" dirty="0"/>
              <a:t>&gt;Stock*Q0+demanda ≤Stock*demanda</a:t>
            </a:r>
            <a:r>
              <a:rPr lang="en-US" sz="1600" i="1" dirty="0"/>
              <a:t> </a:t>
            </a:r>
            <a:r>
              <a:rPr lang="es-AR" sz="16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s-AR" sz="1600" dirty="0" smtClean="0"/>
              <a:t>Minorista 4: </a:t>
            </a:r>
            <a:r>
              <a:rPr lang="es-ES_tradnl" sz="1600" i="1" dirty="0" err="1"/>
              <a:t>Stock≤QTau</a:t>
            </a:r>
            <a:r>
              <a:rPr lang="es-ES_tradnl" sz="1600" i="1" dirty="0"/>
              <a:t>*Q0+Stock&gt;</a:t>
            </a:r>
            <a:r>
              <a:rPr lang="es-ES_tradnl" sz="1600" i="1" dirty="0" err="1"/>
              <a:t>QTau</a:t>
            </a:r>
            <a:r>
              <a:rPr lang="es-ES_tradnl" sz="1600" i="1" dirty="0"/>
              <a:t>*</a:t>
            </a:r>
            <a:r>
              <a:rPr lang="es-ES_tradnl" sz="1600" i="1" dirty="0" smtClean="0"/>
              <a:t>Max(0</a:t>
            </a:r>
            <a:r>
              <a:rPr lang="es-ES_tradnl" sz="1600" i="1" dirty="0"/>
              <a:t>,Q0+QTau-</a:t>
            </a:r>
            <a:r>
              <a:rPr lang="es-ES_tradnl" sz="1600" i="1" dirty="0" smtClean="0"/>
              <a:t>Stock)</a:t>
            </a:r>
            <a:endParaRPr lang="es-AR" sz="1600" dirty="0" smtClean="0"/>
          </a:p>
          <a:p>
            <a:pPr marL="285750" indent="-285750">
              <a:buFont typeface="Arial"/>
              <a:buChar char="•"/>
            </a:pPr>
            <a:r>
              <a:rPr lang="es-AR" sz="1600" dirty="0" smtClean="0"/>
              <a:t>Minorista 5: </a:t>
            </a:r>
            <a:r>
              <a:rPr lang="es-ES_tradnl" sz="1600" i="1" dirty="0" err="1"/>
              <a:t>Stock≤QTau</a:t>
            </a:r>
            <a:r>
              <a:rPr lang="es-ES_tradnl" sz="1600" i="1" dirty="0"/>
              <a:t>*Q0+Stock&gt;</a:t>
            </a:r>
            <a:r>
              <a:rPr lang="es-ES_tradnl" sz="1600" i="1" dirty="0" err="1"/>
              <a:t>QTau</a:t>
            </a:r>
            <a:r>
              <a:rPr lang="es-ES_tradnl" sz="1600" i="1" dirty="0"/>
              <a:t>*</a:t>
            </a:r>
            <a:r>
              <a:rPr lang="es-ES_tradnl" sz="1600" i="1" dirty="0" smtClean="0"/>
              <a:t>Max(0</a:t>
            </a:r>
            <a:r>
              <a:rPr lang="es-ES_tradnl" sz="1600" i="1" dirty="0"/>
              <a:t>,Q0+QTau-</a:t>
            </a:r>
            <a:r>
              <a:rPr lang="es-ES_tradnl" sz="1600" i="1" dirty="0" smtClean="0"/>
              <a:t>Stock)</a:t>
            </a:r>
            <a:endParaRPr lang="en-US" sz="16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02022"/>
            <a:ext cx="8229600" cy="1143000"/>
          </a:xfrm>
        </p:spPr>
        <p:txBody>
          <a:bodyPr/>
          <a:lstStyle/>
          <a:p>
            <a:r>
              <a:rPr lang="es-AR" dirty="0" smtClean="0"/>
              <a:t>¿Qué podemos controlar?	</a:t>
            </a:r>
            <a:endParaRPr lang="es-AR" dirty="0"/>
          </a:p>
        </p:txBody>
      </p:sp>
      <p:pic>
        <p:nvPicPr>
          <p:cNvPr id="13315" name="Picture 3" descr="C:\Users\Usuario\Desktop\asd\simu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584176"/>
            <a:ext cx="5415467" cy="4725144"/>
          </a:xfrm>
          <a:prstGeom prst="rect">
            <a:avLst/>
          </a:prstGeom>
          <a:noFill/>
        </p:spPr>
      </p:pic>
      <p:cxnSp>
        <p:nvCxnSpPr>
          <p:cNvPr id="9" name="8 Conector curvado"/>
          <p:cNvCxnSpPr/>
          <p:nvPr/>
        </p:nvCxnSpPr>
        <p:spPr>
          <a:xfrm rot="10800000">
            <a:off x="4572000" y="3168352"/>
            <a:ext cx="576064" cy="2880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10 Conector curvado"/>
          <p:cNvCxnSpPr/>
          <p:nvPr/>
        </p:nvCxnSpPr>
        <p:spPr>
          <a:xfrm rot="10800000" flipV="1">
            <a:off x="4572000" y="4752528"/>
            <a:ext cx="504056" cy="2160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11 CuadroTexto"/>
          <p:cNvSpPr txBox="1"/>
          <p:nvPr/>
        </p:nvSpPr>
        <p:spPr>
          <a:xfrm>
            <a:off x="4788024" y="2808312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25%</a:t>
            </a:r>
            <a:endParaRPr lang="es-AR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716016" y="4896544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75%</a:t>
            </a:r>
            <a:endParaRPr lang="es-AR" dirty="0"/>
          </a:p>
        </p:txBody>
      </p:sp>
      <p:cxnSp>
        <p:nvCxnSpPr>
          <p:cNvPr id="18" name="17 Conector curvado"/>
          <p:cNvCxnSpPr/>
          <p:nvPr/>
        </p:nvCxnSpPr>
        <p:spPr>
          <a:xfrm rot="10800000">
            <a:off x="4572000" y="3168352"/>
            <a:ext cx="576064" cy="2880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18 Conector curvado"/>
          <p:cNvCxnSpPr/>
          <p:nvPr/>
        </p:nvCxnSpPr>
        <p:spPr>
          <a:xfrm rot="10800000" flipV="1">
            <a:off x="4572000" y="4752528"/>
            <a:ext cx="504056" cy="2160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19 CuadroTexto"/>
          <p:cNvSpPr txBox="1"/>
          <p:nvPr/>
        </p:nvSpPr>
        <p:spPr>
          <a:xfrm>
            <a:off x="4788024" y="2780928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75%</a:t>
            </a:r>
            <a:endParaRPr lang="es-AR" dirty="0"/>
          </a:p>
        </p:txBody>
      </p:sp>
      <p:sp>
        <p:nvSpPr>
          <p:cNvPr id="21" name="20 CuadroTexto"/>
          <p:cNvSpPr txBox="1"/>
          <p:nvPr/>
        </p:nvSpPr>
        <p:spPr>
          <a:xfrm>
            <a:off x="4716016" y="4869160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25%</a:t>
            </a:r>
            <a:endParaRPr lang="es-AR" dirty="0"/>
          </a:p>
        </p:txBody>
      </p:sp>
      <p:cxnSp>
        <p:nvCxnSpPr>
          <p:cNvPr id="22" name="21 Conector curvado"/>
          <p:cNvCxnSpPr/>
          <p:nvPr/>
        </p:nvCxnSpPr>
        <p:spPr>
          <a:xfrm rot="10800000">
            <a:off x="4572000" y="3168352"/>
            <a:ext cx="576064" cy="28803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22 Conector curvado"/>
          <p:cNvCxnSpPr/>
          <p:nvPr/>
        </p:nvCxnSpPr>
        <p:spPr>
          <a:xfrm rot="10800000" flipV="1">
            <a:off x="4572000" y="4752528"/>
            <a:ext cx="504056" cy="216024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>
            <a:off x="4788024" y="2780928"/>
            <a:ext cx="59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50%</a:t>
            </a:r>
            <a:endParaRPr lang="es-AR" dirty="0"/>
          </a:p>
        </p:txBody>
      </p:sp>
      <p:sp>
        <p:nvSpPr>
          <p:cNvPr id="25" name="24 CuadroTexto"/>
          <p:cNvSpPr txBox="1"/>
          <p:nvPr/>
        </p:nvSpPr>
        <p:spPr>
          <a:xfrm>
            <a:off x="4716016" y="4869160"/>
            <a:ext cx="59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/>
              <a:t>50%</a:t>
            </a:r>
            <a:endParaRPr lang="es-AR" dirty="0"/>
          </a:p>
        </p:txBody>
      </p:sp>
      <p:sp>
        <p:nvSpPr>
          <p:cNvPr id="26" name="25 CuadroTexto"/>
          <p:cNvSpPr txBox="1"/>
          <p:nvPr/>
        </p:nvSpPr>
        <p:spPr>
          <a:xfrm>
            <a:off x="3203848" y="5832648"/>
            <a:ext cx="4104009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</a:rPr>
              <a:t>Hasta encontrar la mejor combinación..</a:t>
            </a:r>
            <a:endParaRPr lang="es-A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2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2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48" presetClass="exit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8" dur="1000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1000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1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48" presetClass="exit" presetSubtype="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2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fltVal val="-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3" grpId="0"/>
      <p:bldP spid="20" grpId="0"/>
      <p:bldP spid="20" grpId="1"/>
      <p:bldP spid="21" grpId="0"/>
      <p:bldP spid="21" grpId="1"/>
      <p:bldP spid="24" grpId="0"/>
      <p:bldP spid="24" grpId="1"/>
      <p:bldP spid="25" grpId="0"/>
      <p:bldP spid="25" grpId="1"/>
      <p:bldP spid="26" grpId="0" animBg="1"/>
      <p:bldP spid="2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</a:t>
            </a:r>
            <a:r>
              <a:rPr lang="es-AR" dirty="0" smtClean="0"/>
              <a:t>Qué vamos a medir?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Nuestras funciones objetivo son:</a:t>
            </a:r>
          </a:p>
          <a:p>
            <a:r>
              <a:rPr lang="es-AR" dirty="0" smtClean="0"/>
              <a:t>Cantidad de unidades faltantes</a:t>
            </a:r>
          </a:p>
          <a:p>
            <a:r>
              <a:rPr lang="es-AR" dirty="0" smtClean="0"/>
              <a:t>Cantidad de unidades vendidas</a:t>
            </a:r>
          </a:p>
          <a:p>
            <a:r>
              <a:rPr lang="es-AR" dirty="0" smtClean="0"/>
              <a:t>Proporcion de unidades faltantes</a:t>
            </a:r>
          </a:p>
          <a:p>
            <a:pPr marL="457200" lvl="1" indent="0">
              <a:buNone/>
            </a:pPr>
            <a:r>
              <a:rPr lang="es-AR" dirty="0" smtClean="0"/>
              <a:t>(UF/(UV+UF))</a:t>
            </a:r>
          </a:p>
          <a:p>
            <a:r>
              <a:rPr lang="es-AR" dirty="0" smtClean="0"/>
              <a:t>Stock promedio</a:t>
            </a:r>
          </a:p>
          <a:p>
            <a:r>
              <a:rPr lang="es-AR" dirty="0" smtClean="0"/>
              <a:t>Porcentaje de </a:t>
            </a:r>
            <a:r>
              <a:rPr lang="es-AR" i="1" dirty="0" smtClean="0"/>
              <a:t>fulfillment</a:t>
            </a:r>
            <a:endParaRPr lang="es-AR" i="1" dirty="0"/>
          </a:p>
        </p:txBody>
      </p:sp>
    </p:spTree>
    <p:extLst>
      <p:ext uri="{BB962C8B-B14F-4D97-AF65-F5344CB8AC3E}">
        <p14:creationId xmlns:p14="http://schemas.microsoft.com/office/powerpoint/2010/main" xmlns="" val="255969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Claridad.thmx</Template>
  <TotalTime>1178</TotalTime>
  <Words>1334</Words>
  <Application>Microsoft Office PowerPoint</Application>
  <PresentationFormat>Presentación en pantalla (4:3)</PresentationFormat>
  <Paragraphs>335</Paragraphs>
  <Slides>44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5" baseType="lpstr">
      <vt:lpstr>Tema de Office</vt:lpstr>
      <vt:lpstr>Simulación de Sistemas Presentación trabajo final</vt:lpstr>
      <vt:lpstr>Impacto de diferentes políticas de abastecimiento a lo largo de un cadena de suministros, sometida a demandas aleatorias </vt:lpstr>
      <vt:lpstr>La función demanda</vt:lpstr>
      <vt:lpstr>Los eslabones</vt:lpstr>
      <vt:lpstr>Función Demanda de un eslabón</vt:lpstr>
      <vt:lpstr>Parámetros y Variables</vt:lpstr>
      <vt:lpstr>Parámetros y Variables </vt:lpstr>
      <vt:lpstr>¿Qué podemos controlar? </vt:lpstr>
      <vt:lpstr>¿Qué vamos a medir?</vt:lpstr>
      <vt:lpstr>Modelo Operacional </vt:lpstr>
      <vt:lpstr>Video</vt:lpstr>
      <vt:lpstr>Resultados</vt:lpstr>
      <vt:lpstr>Resultados – Unidades Faltantes</vt:lpstr>
      <vt:lpstr>Resultados – Unidades Faltantes</vt:lpstr>
      <vt:lpstr>Resultados – Unidades Faltantes</vt:lpstr>
      <vt:lpstr>Resultados – Unidades Faltantes</vt:lpstr>
      <vt:lpstr>Resultados – Unidades Faltantes</vt:lpstr>
      <vt:lpstr>Resultados – Unidades Vendidas</vt:lpstr>
      <vt:lpstr>Resultados – Unidades Vendidas</vt:lpstr>
      <vt:lpstr>Resultados – Unidades Vendidas</vt:lpstr>
      <vt:lpstr>Resultados – Unidades Vendidas</vt:lpstr>
      <vt:lpstr>Resultados – Unidades Vendidas</vt:lpstr>
      <vt:lpstr>Resultados – Ratio Unidades Faltantes</vt:lpstr>
      <vt:lpstr>Resultados – Ratio Unidades Faltantes</vt:lpstr>
      <vt:lpstr>Resultados – Ratio Unidades Faltantes</vt:lpstr>
      <vt:lpstr>Resultados – Ratio Unidades Faltantes</vt:lpstr>
      <vt:lpstr>Resultados – Ratio Unidades Faltantes</vt:lpstr>
      <vt:lpstr>Resultados – Stock Promedio</vt:lpstr>
      <vt:lpstr>Resultados – Stock Promedio</vt:lpstr>
      <vt:lpstr>Resultados – Stock Promedio</vt:lpstr>
      <vt:lpstr>Resultados – Stock Promedio</vt:lpstr>
      <vt:lpstr>Resultados – Stock Promedio</vt:lpstr>
      <vt:lpstr>Resultados – Fulfillment</vt:lpstr>
      <vt:lpstr>Resultados – Fulfillment</vt:lpstr>
      <vt:lpstr>Resultados – Fulfillment</vt:lpstr>
      <vt:lpstr>Resultados – Fulfillment</vt:lpstr>
      <vt:lpstr>Resultados – Fulfillment</vt:lpstr>
      <vt:lpstr>Conclusión</vt:lpstr>
      <vt:lpstr>Conclusión</vt:lpstr>
      <vt:lpstr>Conclusión</vt:lpstr>
      <vt:lpstr>Conclusión</vt:lpstr>
      <vt:lpstr>Conclusión</vt:lpstr>
      <vt:lpstr>Conclusión</vt:lpstr>
      <vt:lpstr>¿Preguntas?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Simulacion de Sistemas Presentacion trabajo final</dc:title>
  <dc:creator>Usuario</dc:creator>
  <cp:lastModifiedBy>Usuario</cp:lastModifiedBy>
  <cp:revision>157</cp:revision>
  <cp:lastPrinted>2013-07-16T07:06:43Z</cp:lastPrinted>
  <dcterms:created xsi:type="dcterms:W3CDTF">2012-11-29T01:38:52Z</dcterms:created>
  <dcterms:modified xsi:type="dcterms:W3CDTF">2013-07-16T15:42:24Z</dcterms:modified>
</cp:coreProperties>
</file>